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6858000" cx="12192000"/>
  <p:notesSz cx="6858000" cy="9144000"/>
  <p:embeddedFontLst>
    <p:embeddedFont>
      <p:font typeface="Amatic SC"/>
      <p:regular r:id="rId62"/>
      <p:bold r:id="rId63"/>
    </p:embeddedFont>
    <p:embeddedFont>
      <p:font typeface="Source Code Pr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8" roundtripDataSignature="AMtx7mhlYlImAY0lEN8D0dBJgU6HF3fE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C51195-0671-41AC-AFD1-9BFDAC8408C1}">
  <a:tblStyle styleId="{0CC51195-0671-41AC-AFD1-9BFDAC8408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maticSC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SourceCodePro-regular.fntdata"/><Relationship Id="rId63" Type="http://schemas.openxmlformats.org/officeDocument/2006/relationships/font" Target="fonts/AmaticSC-bold.fntdata"/><Relationship Id="rId22" Type="http://schemas.openxmlformats.org/officeDocument/2006/relationships/slide" Target="slides/slide16.xml"/><Relationship Id="rId66" Type="http://schemas.openxmlformats.org/officeDocument/2006/relationships/font" Target="fonts/SourceCodePro-italic.fntdata"/><Relationship Id="rId21" Type="http://schemas.openxmlformats.org/officeDocument/2006/relationships/slide" Target="slides/slide15.xml"/><Relationship Id="rId65" Type="http://schemas.openxmlformats.org/officeDocument/2006/relationships/font" Target="fonts/SourceCodePro-bold.fntdata"/><Relationship Id="rId24" Type="http://schemas.openxmlformats.org/officeDocument/2006/relationships/slide" Target="slides/slide18.xml"/><Relationship Id="rId68" Type="http://customschemas.google.com/relationships/presentationmetadata" Target="metadata"/><Relationship Id="rId23" Type="http://schemas.openxmlformats.org/officeDocument/2006/relationships/slide" Target="slides/slide17.xml"/><Relationship Id="rId67" Type="http://schemas.openxmlformats.org/officeDocument/2006/relationships/font" Target="fonts/SourceCodePro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d35c1ecc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d35c1ec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ca872f5c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ca872f5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ca872f8d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ca872f8d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ca872f8d0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ca872f8d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ca872f8d0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ca872f8d0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872f8d0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872f8d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872f8d0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872f8d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ca872f8d0_2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ca872f8d0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ca872f8d0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ca872f8d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ca872f8d0_2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ca872f8d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ca872f8d0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ca872f8d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ca872f8d0_2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ca872f8d0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ca872f8d0_2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ca872f8d0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ca872f8d0_2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ca872f8d0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ca872f8d0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ca872f8d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ca872f8d0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ca872f8d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ca872f8d0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ca872f8d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ca872f8d0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ca872f8d0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ca872f5c7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ca872f5c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ca872f352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ca872f35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ca872f352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ca872f35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ca872f352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ca872f35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ca872f352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ca872f35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ca872f8d0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ca872f8d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ca872f352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ca872f35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ca872f352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ca872f35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ca872f352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ca872f35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ca872f352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ca872f35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ca872f8d0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ca872f8d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ca872f352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ca872f35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ca872f352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ca872f35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ca872f352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ca872f35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ca872f352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ca872f35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ca872f352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ca872f35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ca872f352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ca872f35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ca872f352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ca872f35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ca872f352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ca872f35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ca872f352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ca872f35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ca872f8d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ca872f8d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ca872f352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ca872f35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ca872f352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ca872f35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ca872f352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ca872f35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ca872f352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ca872f35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ca872f352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ca872f35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ca872f8d0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ca872f8d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ca872f8d0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ca872f8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ca872f5c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ca872f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ca872f5c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ca872f5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ca872f352_0_73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8ca872f352_0_73"/>
          <p:cNvSpPr txBox="1"/>
          <p:nvPr>
            <p:ph type="ctrTitle"/>
          </p:nvPr>
        </p:nvSpPr>
        <p:spPr>
          <a:xfrm>
            <a:off x="415600" y="522867"/>
            <a:ext cx="11360700" cy="3587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/>
        </p:txBody>
      </p:sp>
      <p:sp>
        <p:nvSpPr>
          <p:cNvPr id="12" name="Google Shape;12;g8ca872f352_0_73"/>
          <p:cNvSpPr txBox="1"/>
          <p:nvPr>
            <p:ph idx="1" type="subTitle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g8ca872f352_0_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8ca872f352_0_110"/>
          <p:cNvSpPr txBox="1"/>
          <p:nvPr>
            <p:ph hasCustomPrompt="1" type="title"/>
          </p:nvPr>
        </p:nvSpPr>
        <p:spPr>
          <a:xfrm>
            <a:off x="415600" y="1653700"/>
            <a:ext cx="11360700" cy="2642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g8ca872f352_0_110"/>
          <p:cNvSpPr txBox="1"/>
          <p:nvPr>
            <p:ph idx="1" type="body"/>
          </p:nvPr>
        </p:nvSpPr>
        <p:spPr>
          <a:xfrm>
            <a:off x="415600" y="44061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g8ca872f352_0_1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ca872f352_0_1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ca872f352_0_1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4" name="Google Shape;54;g8ca872f352_0_1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g8ca872f352_0_1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8ca872f352_0_1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8ca872f352_0_1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8ca872f352_0_78"/>
          <p:cNvSpPr txBox="1"/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6" name="Google Shape;16;g8ca872f352_0_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ca872f352_0_81"/>
          <p:cNvSpPr txBox="1"/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" name="Google Shape;19;g8ca872f352_0_81"/>
          <p:cNvSpPr txBox="1"/>
          <p:nvPr>
            <p:ph idx="1" type="body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" name="Google Shape;20;g8ca872f352_0_8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8ca872f352_0_85"/>
          <p:cNvSpPr txBox="1"/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3" name="Google Shape;23;g8ca872f352_0_85"/>
          <p:cNvSpPr txBox="1"/>
          <p:nvPr>
            <p:ph idx="1" type="body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8ca872f352_0_85"/>
          <p:cNvSpPr txBox="1"/>
          <p:nvPr>
            <p:ph idx="2" type="body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" name="Google Shape;25;g8ca872f352_0_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8ca872f352_0_90"/>
          <p:cNvSpPr txBox="1"/>
          <p:nvPr>
            <p:ph type="title"/>
          </p:nvPr>
        </p:nvSpPr>
        <p:spPr>
          <a:xfrm>
            <a:off x="406400" y="412467"/>
            <a:ext cx="11383500" cy="99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8" name="Google Shape;28;g8ca872f352_0_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8ca872f352_0_9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g8ca872f352_0_9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8ca872f352_0_9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ca872f352_0_97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g8ca872f352_0_9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8ca872f352_0_100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g8ca872f352_0_100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g8ca872f352_0_100"/>
          <p:cNvSpPr txBox="1"/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0" name="Google Shape;40;g8ca872f352_0_100"/>
          <p:cNvSpPr txBox="1"/>
          <p:nvPr>
            <p:ph idx="1" type="subTitle"/>
          </p:nvPr>
        </p:nvSpPr>
        <p:spPr>
          <a:xfrm>
            <a:off x="354000" y="3793630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g8ca872f352_0_100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g8ca872f352_0_10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ca872f352_0_107"/>
          <p:cNvSpPr txBox="1"/>
          <p:nvPr>
            <p:ph idx="1" type="body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matic SC"/>
              <a:buNone/>
              <a:defRPr b="1" sz="3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g8ca872f352_0_1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ca872f352_0_69"/>
          <p:cNvSpPr txBox="1"/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g8ca872f352_0_69"/>
          <p:cNvSpPr txBox="1"/>
          <p:nvPr>
            <p:ph idx="1" type="body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g8ca872f352_0_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5LWQpyBmHpagOqgKdz7UkUNSqYCmCieH/view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stefanoleone992/imdb-extensive-dataset?select=IMDb+movies.csv" TargetMode="External"/><Relationship Id="rId4" Type="http://schemas.openxmlformats.org/officeDocument/2006/relationships/hyperlink" Target="https://www.kaggle.com/max-mind/world-cities-database?select=worldcitiespop.cs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415600" y="522867"/>
            <a:ext cx="11360700" cy="35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“Up Next”: Movie Suggestion Application</a:t>
            </a:r>
            <a:endParaRPr/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Logan Crooks, Allen Chang, Joel Foster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d35c1ecc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 </a:t>
            </a:r>
            <a:r>
              <a:rPr lang="en-US"/>
              <a:t>Diagram</a:t>
            </a:r>
            <a:endParaRPr/>
          </a:p>
        </p:txBody>
      </p:sp>
      <p:pic>
        <p:nvPicPr>
          <p:cNvPr id="129" name="Google Shape;129;g8d35c1ecc5_0_0"/>
          <p:cNvPicPr preferRelativeResize="0"/>
          <p:nvPr/>
        </p:nvPicPr>
        <p:blipFill rotWithShape="1">
          <a:blip r:embed="rId3">
            <a:alphaModFix/>
          </a:blip>
          <a:srcRect b="21079" l="0" r="0" t="0"/>
          <a:stretch/>
        </p:blipFill>
        <p:spPr>
          <a:xfrm>
            <a:off x="5076587" y="352062"/>
            <a:ext cx="6044963" cy="61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ca872f5c7_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</p:txBody>
      </p:sp>
      <p:sp>
        <p:nvSpPr>
          <p:cNvPr id="135" name="Google Shape;135;g8ca872f5c7_0_13"/>
          <p:cNvSpPr txBox="1"/>
          <p:nvPr>
            <p:ph idx="1" type="body"/>
          </p:nvPr>
        </p:nvSpPr>
        <p:spPr>
          <a:xfrm>
            <a:off x="838200" y="1428650"/>
            <a:ext cx="10515600" cy="48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Tables - 11 in total</a:t>
            </a:r>
            <a:endParaRPr/>
          </a:p>
          <a:p>
            <a:pPr indent="-342900" lvl="0" marL="457200" rtl="0" algn="l"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Movies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ProgramUser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LikedMovie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LikedPeople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FavoritePerson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FavoriteMovie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DislikedMovie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Demographics (in progress)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BornIn (in progress)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WorkedOn (in progress)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ca872f8d0_2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Movies</a:t>
            </a:r>
            <a:endParaRPr/>
          </a:p>
        </p:txBody>
      </p:sp>
      <p:sp>
        <p:nvSpPr>
          <p:cNvPr id="141" name="Google Shape;141;g8ca872f8d0_2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Created table using LOAD DATA INFILE with IMDB Movies.csv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Very fast ~1 second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12 columns, 81,273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Primary key ‘ID’ composed of 9 characters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ca872f8d0_2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</a:t>
            </a:r>
            <a:endParaRPr/>
          </a:p>
        </p:txBody>
      </p:sp>
      <p:sp>
        <p:nvSpPr>
          <p:cNvPr id="147" name="Google Shape;147;g8ca872f8d0_2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Experienced challenges making this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Attempt to load in IMDB Names.csv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Problems - some entries are empty, some entries contain double quotes “”, bad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Code: </a:t>
            </a:r>
            <a:r>
              <a:rPr lang="en-US" sz="15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FIELDS TERMINATED BY </a:t>
            </a:r>
            <a:r>
              <a:rPr lang="en-US" sz="15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-US" sz="15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ENCLOSED BY </a:t>
            </a:r>
            <a:r>
              <a:rPr lang="en-US" sz="15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'"'</a:t>
            </a:r>
            <a:r>
              <a:rPr lang="en-US" sz="15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LINES TERMINATED BY </a:t>
            </a:r>
            <a:r>
              <a:rPr lang="en-US" sz="15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'\n'</a:t>
            </a:r>
            <a:endParaRPr sz="15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32F6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5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ca872f8d0_2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Cleaning IMDB NAMEs dataset</a:t>
            </a:r>
            <a:endParaRPr/>
          </a:p>
        </p:txBody>
      </p:sp>
      <p:sp>
        <p:nvSpPr>
          <p:cNvPr id="153" name="Google Shape;153;g8ca872f8d0_2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Download Python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pandas library to edit CSV, specifically Dataframe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Removed </a:t>
            </a:r>
            <a:r>
              <a:rPr lang="en-US"/>
              <a:t>unnecessary</a:t>
            </a:r>
            <a:r>
              <a:rPr lang="en-US"/>
              <a:t> columns that had info we don’t need, replace empty entries with NULL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Final result - 6 columns, 175,716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Primary key ‘ActorID’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ca872f8d0_2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</a:t>
            </a:r>
            <a:endParaRPr/>
          </a:p>
        </p:txBody>
      </p:sp>
      <p:sp>
        <p:nvSpPr>
          <p:cNvPr id="159" name="Google Shape;159;g8ca872f8d0_2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Final result - 6 columns, 175,716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Primary key ‘ActorID’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Stores birthday/occupation/castname/birth place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ca872f8d0_2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ProgramUser</a:t>
            </a:r>
            <a:endParaRPr/>
          </a:p>
        </p:txBody>
      </p:sp>
      <p:sp>
        <p:nvSpPr>
          <p:cNvPr id="165" name="Google Shape;165;g8ca872f8d0_2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Stores all valid logins to our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 new row is added each time a user signs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are 4 columns - username, userpassword, real name, 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Primary key (username,userpassword)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Size changing - users can create and delete accounts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ca872f8d0_2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Liked and favorite Tables</a:t>
            </a:r>
            <a:endParaRPr/>
          </a:p>
        </p:txBody>
      </p:sp>
      <p:sp>
        <p:nvSpPr>
          <p:cNvPr id="171" name="Google Shape;171;g8ca872f8d0_2_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LikedPeople, LikedMovie, DislikedMovie, FavoriteMovie, FavoritePerson all very similar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Store information about user preferences to recommend 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All have 3 columns - username, userpassword, ID(ID for movie, actorID for people)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Amount of rows constantly changing as user can add or remove from these tables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ca872f8d0_2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Primary Key constraints</a:t>
            </a:r>
            <a:endParaRPr/>
          </a:p>
        </p:txBody>
      </p:sp>
      <p:sp>
        <p:nvSpPr>
          <p:cNvPr id="177" name="Google Shape;177;g8ca872f8d0_2_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 Liked tables, primary key is whole table.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One movie liked by many users, one user likes many movies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 Favorite tables, primary key is just username+password because each user only has one favorite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ca872f8d0_2_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Foreign Key constraints</a:t>
            </a:r>
            <a:endParaRPr/>
          </a:p>
        </p:txBody>
      </p:sp>
      <p:sp>
        <p:nvSpPr>
          <p:cNvPr id="183" name="Google Shape;183;g8ca872f8d0_2_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tables reference both ProgramUsers and Movie or Person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Movie must be valid movie and User must be valid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Code - ON UPDATE CASCADE, ON DELETE CASCADE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User has option to change their usernames or passwords or even delete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Rows corresponding to user deleted if user deleted, rows update username or password if user changes their settings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 of presentation</a:t>
            </a:r>
            <a:endParaRPr/>
          </a:p>
        </p:txBody>
      </p:sp>
      <p:sp>
        <p:nvSpPr>
          <p:cNvPr id="69" name="Google Shape;69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Application description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Implementation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Demonstration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Evaluation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Conclusion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ca872f8d0_2_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Demographics</a:t>
            </a:r>
            <a:endParaRPr/>
          </a:p>
        </p:txBody>
      </p:sp>
      <p:sp>
        <p:nvSpPr>
          <p:cNvPr id="189" name="Google Shape;189;g8ca872f8d0_2_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Loaded in directly from IMDB Ratings.csv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81,273 rows and 6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Contains ratings for each movie based on age group, therefore we can recommend movies based on user 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Primary key - ‘ID’ same as Movie table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ca872f8d0_2_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Place </a:t>
            </a:r>
            <a:endParaRPr/>
          </a:p>
        </p:txBody>
      </p:sp>
      <p:sp>
        <p:nvSpPr>
          <p:cNvPr id="195" name="Google Shape;195;g8ca872f8d0_2_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data from World Cities.csv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Issue: &gt;2 million records, not all are needed, only the cities that a person was born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Try to remove unneeded cities by joining with Person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Based on size of Person, Place should have &lt;=175,716 entries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ca872f8d0_2_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Cleaning Place </a:t>
            </a:r>
            <a:endParaRPr/>
          </a:p>
        </p:txBody>
      </p:sp>
      <p:sp>
        <p:nvSpPr>
          <p:cNvPr id="201" name="Google Shape;201;g8ca872f8d0_2_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Require country and city to be primary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 World Cities.csv, some entries have same country and city 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End result should have 5 columns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ca872f8d0_2_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BornIn - very difficult</a:t>
            </a:r>
            <a:endParaRPr/>
          </a:p>
        </p:txBody>
      </p:sp>
      <p:sp>
        <p:nvSpPr>
          <p:cNvPr id="207" name="Google Shape;207;g8ca872f8d0_2_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Join Place and Person tables based on birth place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Problem - Person birth place is one attribute ‘Birthplace’ that lists City, Country while Place has two attributes ‘City’ and ‘Country’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Other problem - ‘Birthplace’ in Person uses full Country Name, while Place uses abbreviation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ca872f8d0_3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BorniN - solutions</a:t>
            </a:r>
            <a:endParaRPr/>
          </a:p>
        </p:txBody>
      </p:sp>
      <p:sp>
        <p:nvSpPr>
          <p:cNvPr id="213" name="Google Shape;213;g8ca872f8d0_3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Python to separate ‘Birthplace’ of Person into two columns by separating at the comma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Still not perfect - entries are not formatted cleanly some have </a:t>
            </a:r>
            <a:r>
              <a:rPr lang="en-US"/>
              <a:t>parentheses</a:t>
            </a:r>
            <a:r>
              <a:rPr lang="en-US"/>
              <a:t> listing additional 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Found another dataset with Country Name and Abbreviation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Join with this dataset to convert country name into it’s abbreviation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ca872f8d0_3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Workedon</a:t>
            </a:r>
            <a:endParaRPr/>
          </a:p>
        </p:txBody>
      </p:sp>
      <p:sp>
        <p:nvSpPr>
          <p:cNvPr id="219" name="Google Shape;219;g8ca872f8d0_3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Join Movie and Person tables to make a two column table of movie ID and actor ID to store which actor was in which 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Two ways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Actor has ‘KnownForTitles’ attribute that has list of movie IDs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Movie has ‘listofActors’, ‘writer’, ‘director’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Both ways have an issue...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ca872f8d0_3_10"/>
          <p:cNvSpPr txBox="1"/>
          <p:nvPr>
            <p:ph type="title"/>
          </p:nvPr>
        </p:nvSpPr>
        <p:spPr>
          <a:xfrm>
            <a:off x="885550" y="3460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workedon problems</a:t>
            </a:r>
            <a:endParaRPr/>
          </a:p>
        </p:txBody>
      </p:sp>
      <p:sp>
        <p:nvSpPr>
          <p:cNvPr id="225" name="Google Shape;225;g8ca872f8d0_3_10"/>
          <p:cNvSpPr txBox="1"/>
          <p:nvPr>
            <p:ph idx="1" type="body"/>
          </p:nvPr>
        </p:nvSpPr>
        <p:spPr>
          <a:xfrm>
            <a:off x="1067750" y="1507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They require joining using LIKE instead of =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Equality search is much faster!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6" name="Google Shape;226;g8ca872f8d0_3_10"/>
          <p:cNvGraphicFramePr/>
          <p:nvPr/>
        </p:nvGraphicFramePr>
        <p:xfrm>
          <a:off x="885550" y="279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{0CC51195-0671-41AC-AFD1-9BFDAC8408C1}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Char char="●"/>
                      </a:pPr>
                      <a:r>
                        <a:rPr lang="en-US" sz="2400">
                          <a:solidFill>
                            <a:schemeClr val="dk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 count(*) from movie m, person p where m.director like concat('%',p.castname,'%');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Char char="●"/>
                      </a:pPr>
                      <a:r>
                        <a:rPr lang="en-US" sz="2400">
                          <a:solidFill>
                            <a:schemeClr val="dk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 count(*) from movie m, person p where m.director=p.castname;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Source Code Pro"/>
                        <a:buChar char="●"/>
                      </a:pPr>
                      <a:r>
                        <a:rPr lang="en-US" sz="24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above query took 2,452.906 seconds!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Source Code Pro"/>
                        <a:buChar char="●"/>
                      </a:pPr>
                      <a:r>
                        <a:rPr lang="en-US" sz="24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above query took 0.907 seconds!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ca872f8d0_3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temporary solution</a:t>
            </a:r>
            <a:endParaRPr/>
          </a:p>
        </p:txBody>
      </p:sp>
      <p:sp>
        <p:nvSpPr>
          <p:cNvPr id="232" name="Google Shape;232;g8ca872f8d0_3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When given a movie, use Java to remove whitespace and separate ‘listofactors’ attribute by comma into String[]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 equality search on each entry in string array to find the corresponding row in 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Works given a small list of movies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ca872f5c7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Permanent solution</a:t>
            </a:r>
            <a:endParaRPr/>
          </a:p>
        </p:txBody>
      </p:sp>
      <p:sp>
        <p:nvSpPr>
          <p:cNvPr id="238" name="Google Shape;238;g8ca872f5c7_0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Find better way to make table WorkedOn OR wait a very long time…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Ran for 50 minutes before losing connection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/>
          <p:nvPr>
            <p:ph type="title"/>
          </p:nvPr>
        </p:nvSpPr>
        <p:spPr>
          <a:xfrm>
            <a:off x="838199" y="365125"/>
            <a:ext cx="11163829" cy="2227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Video </a:t>
            </a:r>
            <a:endParaRPr/>
          </a:p>
        </p:txBody>
      </p:sp>
      <p:pic>
        <p:nvPicPr>
          <p:cNvPr id="244" name="Google Shape;244;p5" title="2020-07-24 00-51-12 (1)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875" y="825350"/>
            <a:ext cx="6410000" cy="48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 domain and type</a:t>
            </a:r>
            <a:endParaRPr/>
          </a:p>
        </p:txBody>
      </p:sp>
      <p:sp>
        <p:nvSpPr>
          <p:cNvPr id="75" name="Google Shape;75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 sz="2700"/>
              <a:t>Stand-alone application</a:t>
            </a:r>
            <a:endParaRPr sz="27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200"/>
              <a:t>Java application, Swing library implemented</a:t>
            </a:r>
            <a:endParaRPr sz="22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200"/>
              <a:t>MySQL used to implement DB</a:t>
            </a:r>
            <a:endParaRPr sz="22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700"/>
              <a:t>Domain: Movies/Films</a:t>
            </a:r>
            <a:endParaRPr sz="27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200"/>
              <a:t>IMDB Dataset</a:t>
            </a:r>
            <a:endParaRPr sz="22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200"/>
              <a:t>Movie info, but also actor/actress info, and pertinent location info for related persons</a:t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250" name="Google Shape;25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Assessment/evaluation conducted with this application 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ca872f352_0_1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First Wave Testers</a:t>
            </a:r>
            <a:endParaRPr/>
          </a:p>
        </p:txBody>
      </p:sp>
      <p:sp>
        <p:nvSpPr>
          <p:cNvPr id="256" name="Google Shape;256;g8ca872f352_0_122"/>
          <p:cNvSpPr txBox="1"/>
          <p:nvPr>
            <p:ph idx="1" type="body"/>
          </p:nvPr>
        </p:nvSpPr>
        <p:spPr>
          <a:xfrm>
            <a:off x="838200" y="1801725"/>
            <a:ext cx="10515600" cy="6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2100"/>
              </a:spcAft>
              <a:buNone/>
            </a:pPr>
            <a:r>
              <a:rPr b="1" lang="en-US"/>
              <a:t>WE ARE THE FIRST DEFENDERS</a:t>
            </a:r>
            <a:endParaRPr b="1"/>
          </a:p>
        </p:txBody>
      </p:sp>
      <p:pic>
        <p:nvPicPr>
          <p:cNvPr id="257" name="Google Shape;257;g8ca872f352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0" y="1372225"/>
            <a:ext cx="10935099" cy="5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8ca872f352_0_122"/>
          <p:cNvSpPr txBox="1"/>
          <p:nvPr/>
        </p:nvSpPr>
        <p:spPr>
          <a:xfrm>
            <a:off x="2580700" y="5352575"/>
            <a:ext cx="72882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 are The First Bug Testers</a:t>
            </a:r>
            <a:endParaRPr b="1" sz="2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ca872f352_0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</a:t>
            </a:r>
            <a:r>
              <a:rPr lang="en-US"/>
              <a:t> case of Bug </a:t>
            </a:r>
            <a:r>
              <a:rPr lang="en-US"/>
              <a:t>Implementation</a:t>
            </a:r>
            <a:endParaRPr/>
          </a:p>
        </p:txBody>
      </p:sp>
      <p:sp>
        <p:nvSpPr>
          <p:cNvPr id="264" name="Google Shape;264;g8ca872f352_0_129"/>
          <p:cNvSpPr txBox="1"/>
          <p:nvPr>
            <p:ph idx="1" type="body"/>
          </p:nvPr>
        </p:nvSpPr>
        <p:spPr>
          <a:xfrm>
            <a:off x="838200" y="2270075"/>
            <a:ext cx="2578800" cy="203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000"/>
              <a:t>User </a:t>
            </a:r>
            <a:r>
              <a:rPr lang="en-US" sz="2000"/>
              <a:t>Tries</a:t>
            </a:r>
            <a:r>
              <a:rPr lang="en-US" sz="2000"/>
              <a:t> to Create an account with an already taken username</a:t>
            </a:r>
            <a:endParaRPr sz="2000"/>
          </a:p>
        </p:txBody>
      </p:sp>
      <p:pic>
        <p:nvPicPr>
          <p:cNvPr id="265" name="Google Shape;265;g8ca872f352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000" y="1939613"/>
            <a:ext cx="8622601" cy="433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ca872f352_0_1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 case of Bug Implementation</a:t>
            </a:r>
            <a:endParaRPr/>
          </a:p>
        </p:txBody>
      </p:sp>
      <p:sp>
        <p:nvSpPr>
          <p:cNvPr id="271" name="Google Shape;271;g8ca872f352_0_136"/>
          <p:cNvSpPr txBox="1"/>
          <p:nvPr>
            <p:ph idx="1" type="body"/>
          </p:nvPr>
        </p:nvSpPr>
        <p:spPr>
          <a:xfrm>
            <a:off x="692975" y="1825625"/>
            <a:ext cx="1839900" cy="160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100"/>
              <a:t>The age </a:t>
            </a:r>
            <a:r>
              <a:rPr lang="en-US" sz="2100"/>
              <a:t>entered</a:t>
            </a:r>
            <a:r>
              <a:rPr lang="en-US" sz="2100"/>
              <a:t> was not an Integer</a:t>
            </a:r>
            <a:endParaRPr sz="2100"/>
          </a:p>
        </p:txBody>
      </p:sp>
      <p:pic>
        <p:nvPicPr>
          <p:cNvPr id="272" name="Google Shape;272;g8ca872f352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650" y="1935525"/>
            <a:ext cx="9168952" cy="456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a872f352_0_1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 case of Bug Implementation</a:t>
            </a:r>
            <a:endParaRPr/>
          </a:p>
        </p:txBody>
      </p:sp>
      <p:sp>
        <p:nvSpPr>
          <p:cNvPr id="278" name="Google Shape;278;g8ca872f352_0_142"/>
          <p:cNvSpPr txBox="1"/>
          <p:nvPr>
            <p:ph idx="1" type="body"/>
          </p:nvPr>
        </p:nvSpPr>
        <p:spPr>
          <a:xfrm>
            <a:off x="838200" y="1825625"/>
            <a:ext cx="2435400" cy="19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000"/>
              <a:t>The User Attempts to Log in with an invalid Username or Password</a:t>
            </a:r>
            <a:endParaRPr sz="2000"/>
          </a:p>
        </p:txBody>
      </p:sp>
      <p:pic>
        <p:nvPicPr>
          <p:cNvPr id="279" name="Google Shape;279;g8ca872f352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600" y="1768027"/>
            <a:ext cx="8766001" cy="43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ca872f8d0_1_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other Thing tested</a:t>
            </a:r>
            <a:endParaRPr/>
          </a:p>
        </p:txBody>
      </p:sp>
      <p:sp>
        <p:nvSpPr>
          <p:cNvPr id="285" name="Google Shape;285;g8ca872f8d0_1_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User attempts to add a Favorite Movie/actor when they already have a favorite movie/actor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Attempted to add an actor to liked list from a </a:t>
            </a:r>
            <a:r>
              <a:rPr lang="en-US"/>
              <a:t>suggested</a:t>
            </a:r>
            <a:r>
              <a:rPr lang="en-US"/>
              <a:t> Movie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Add a Movie to liked list from a </a:t>
            </a:r>
            <a:r>
              <a:rPr lang="en-US"/>
              <a:t>suggested</a:t>
            </a:r>
            <a:r>
              <a:rPr lang="en-US"/>
              <a:t> movie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Removed liked/favorite movie/actor in user settings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Delete User Account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ca872f352_0_1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The Beta Testers </a:t>
            </a:r>
            <a:endParaRPr/>
          </a:p>
        </p:txBody>
      </p:sp>
      <p:pic>
        <p:nvPicPr>
          <p:cNvPr id="291" name="Google Shape;291;g8ca872f352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675" y="1523550"/>
            <a:ext cx="9483469" cy="533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8ca872f352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975" y="1858275"/>
            <a:ext cx="870250" cy="11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ca872f352_0_1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Ratings Among Age Groups</a:t>
            </a:r>
            <a:endParaRPr/>
          </a:p>
        </p:txBody>
      </p:sp>
      <p:sp>
        <p:nvSpPr>
          <p:cNvPr id="298" name="Google Shape;298;g8ca872f352_0_153"/>
          <p:cNvSpPr txBox="1"/>
          <p:nvPr>
            <p:ph idx="1" type="body"/>
          </p:nvPr>
        </p:nvSpPr>
        <p:spPr>
          <a:xfrm>
            <a:off x="310525" y="3082475"/>
            <a:ext cx="4325100" cy="2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Younglings: 4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College: 3.8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</a:t>
            </a:r>
            <a:r>
              <a:rPr lang="en-US" sz="1900"/>
              <a:t>parents 4.2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old People 3.1 out of 5 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cats .6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900"/>
              <a:t> </a:t>
            </a:r>
            <a:endParaRPr sz="1900"/>
          </a:p>
        </p:txBody>
      </p:sp>
      <p:sp>
        <p:nvSpPr>
          <p:cNvPr id="299" name="Google Shape;299;g8ca872f352_0_153"/>
          <p:cNvSpPr txBox="1"/>
          <p:nvPr/>
        </p:nvSpPr>
        <p:spPr>
          <a:xfrm>
            <a:off x="406225" y="1624900"/>
            <a:ext cx="41337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Source Code Pro"/>
                <a:ea typeface="Source Code Pro"/>
                <a:cs typeface="Source Code Pro"/>
                <a:sym typeface="Source Code Pro"/>
              </a:rPr>
              <a:t>Initial</a:t>
            </a:r>
            <a:r>
              <a:rPr lang="en-US" sz="26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sz="2600">
                <a:latin typeface="Source Code Pro"/>
                <a:ea typeface="Source Code Pro"/>
                <a:cs typeface="Source Code Pro"/>
                <a:sym typeface="Source Code Pro"/>
              </a:rPr>
              <a:t>Ratings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0" name="Google Shape;300;g8ca872f352_0_153"/>
          <p:cNvSpPr txBox="1"/>
          <p:nvPr/>
        </p:nvSpPr>
        <p:spPr>
          <a:xfrm>
            <a:off x="6096000" y="1660750"/>
            <a:ext cx="4683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ource Code Pro"/>
                <a:ea typeface="Source Code Pro"/>
                <a:cs typeface="Source Code Pro"/>
                <a:sym typeface="Source Code Pro"/>
              </a:rPr>
              <a:t>Ratings</a:t>
            </a:r>
            <a:r>
              <a:rPr lang="en-US" sz="24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*-</a:t>
            </a:r>
            <a:r>
              <a:rPr lang="en-US" sz="24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REMASTERED-*</a:t>
            </a:r>
            <a:r>
              <a:rPr lang="en-US" sz="24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g8ca872f352_0_153"/>
          <p:cNvSpPr txBox="1"/>
          <p:nvPr>
            <p:ph idx="1" type="body"/>
          </p:nvPr>
        </p:nvSpPr>
        <p:spPr>
          <a:xfrm>
            <a:off x="6275250" y="3082475"/>
            <a:ext cx="4325100" cy="29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Younglings: 5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College: 5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parents 5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old People 4.8 out of 5 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/>
              <a:t>The cats .3 out of 5</a:t>
            </a:r>
            <a:endParaRPr sz="19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900"/>
              <a:t> </a:t>
            </a:r>
            <a:endParaRPr sz="1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ca872f352_0_1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</a:t>
            </a:r>
            <a:r>
              <a:rPr lang="en-US"/>
              <a:t> take a Look at the Younglings </a:t>
            </a:r>
            <a:endParaRPr/>
          </a:p>
        </p:txBody>
      </p:sp>
      <p:sp>
        <p:nvSpPr>
          <p:cNvPr id="307" name="Google Shape;307;g8ca872f352_0_162"/>
          <p:cNvSpPr txBox="1"/>
          <p:nvPr>
            <p:ph idx="1" type="body"/>
          </p:nvPr>
        </p:nvSpPr>
        <p:spPr>
          <a:xfrm>
            <a:off x="838200" y="1825625"/>
            <a:ext cx="5069400" cy="290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“I gave it 4 out of 5 stars </a:t>
            </a:r>
            <a:r>
              <a:rPr lang="en-US"/>
              <a:t>because</a:t>
            </a:r>
            <a:r>
              <a:rPr lang="en-US"/>
              <a:t> the map was cool but I had some </a:t>
            </a:r>
            <a:r>
              <a:rPr lang="en-US"/>
              <a:t>difficulty</a:t>
            </a:r>
            <a:r>
              <a:rPr lang="en-US"/>
              <a:t> </a:t>
            </a:r>
            <a:r>
              <a:rPr lang="en-US"/>
              <a:t>coming</a:t>
            </a:r>
            <a:r>
              <a:rPr lang="en-US"/>
              <a:t> up with liked actors and Movies when </a:t>
            </a:r>
            <a:r>
              <a:rPr lang="en-US"/>
              <a:t>creating</a:t>
            </a:r>
            <a:r>
              <a:rPr lang="en-US"/>
              <a:t> a new account”-Nathan  </a:t>
            </a:r>
            <a:endParaRPr/>
          </a:p>
        </p:txBody>
      </p:sp>
      <p:pic>
        <p:nvPicPr>
          <p:cNvPr id="308" name="Google Shape;308;g8ca872f352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400" y="1341425"/>
            <a:ext cx="5069399" cy="37140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8ca872f352_0_162"/>
          <p:cNvSpPr txBox="1"/>
          <p:nvPr/>
        </p:nvSpPr>
        <p:spPr>
          <a:xfrm>
            <a:off x="6284500" y="5233100"/>
            <a:ext cx="53049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Note: this is an accurate recreating of a Youngling (Logan’s Brother) interacting with the programv</a:t>
            </a:r>
            <a:endParaRPr sz="16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ca872f352_0_1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do to With Nathan’s FeedBack?</a:t>
            </a:r>
            <a:endParaRPr/>
          </a:p>
        </p:txBody>
      </p:sp>
      <p:sp>
        <p:nvSpPr>
          <p:cNvPr id="315" name="Google Shape;315;g8ca872f352_0_169"/>
          <p:cNvSpPr txBox="1"/>
          <p:nvPr>
            <p:ph idx="1" type="body"/>
          </p:nvPr>
        </p:nvSpPr>
        <p:spPr>
          <a:xfrm>
            <a:off x="838200" y="1825625"/>
            <a:ext cx="3439200" cy="381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200"/>
              <a:t>We made it so when creating a new user, that user does not need pick actors or movies. The movie </a:t>
            </a:r>
            <a:r>
              <a:rPr lang="en-US" sz="2200"/>
              <a:t>recommender</a:t>
            </a:r>
            <a:r>
              <a:rPr lang="en-US" sz="2200"/>
              <a:t> will just </a:t>
            </a:r>
            <a:r>
              <a:rPr lang="en-US" sz="2200"/>
              <a:t>randomly</a:t>
            </a:r>
            <a:r>
              <a:rPr lang="en-US" sz="2200"/>
              <a:t> </a:t>
            </a:r>
            <a:r>
              <a:rPr lang="en-US" sz="2200"/>
              <a:t>recommend</a:t>
            </a:r>
            <a:r>
              <a:rPr lang="en-US" sz="2200"/>
              <a:t> movies until it gets a </a:t>
            </a:r>
            <a:r>
              <a:rPr lang="en-US" sz="2200"/>
              <a:t>grasp</a:t>
            </a:r>
            <a:r>
              <a:rPr lang="en-US" sz="2200"/>
              <a:t> on what the user enjoys</a:t>
            </a:r>
            <a:endParaRPr sz="2200"/>
          </a:p>
        </p:txBody>
      </p:sp>
      <p:pic>
        <p:nvPicPr>
          <p:cNvPr id="316" name="Google Shape;316;g8ca872f352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125" y="2153850"/>
            <a:ext cx="6514300" cy="54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ca872f8d0_0_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Importance of domain</a:t>
            </a:r>
            <a:endParaRPr/>
          </a:p>
        </p:txBody>
      </p:sp>
      <p:sp>
        <p:nvSpPr>
          <p:cNvPr id="81" name="Google Shape;81;g8ca872f8d0_0_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49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900"/>
              <a:buChar char="●"/>
            </a:pPr>
            <a:r>
              <a:rPr lang="en-US" sz="2500"/>
              <a:t>Important features:</a:t>
            </a:r>
            <a:endParaRPr sz="2500"/>
          </a:p>
          <a:p>
            <a:pPr indent="-234950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-US" sz="2000"/>
              <a:t>Merging these datasets allows personal curation of movies (personal collection)</a:t>
            </a:r>
            <a:endParaRPr sz="2000"/>
          </a:p>
          <a:p>
            <a:pPr indent="-234950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-US" sz="2000"/>
              <a:t>Get deeper than just movies by finding info about cast members</a:t>
            </a:r>
            <a:endParaRPr sz="2000"/>
          </a:p>
          <a:p>
            <a:pPr indent="-234950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-US" sz="2000"/>
              <a:t>Get recommendations</a:t>
            </a:r>
            <a:endParaRPr sz="2000"/>
          </a:p>
          <a:p>
            <a:pPr indent="-234950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-US" sz="2000"/>
              <a:t>View geographic location of people cast members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ca872f352_0_174"/>
          <p:cNvSpPr txBox="1"/>
          <p:nvPr>
            <p:ph type="title"/>
          </p:nvPr>
        </p:nvSpPr>
        <p:spPr>
          <a:xfrm>
            <a:off x="838200" y="4999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 take a Look at the college Students </a:t>
            </a:r>
            <a:endParaRPr/>
          </a:p>
        </p:txBody>
      </p:sp>
      <p:sp>
        <p:nvSpPr>
          <p:cNvPr id="322" name="Google Shape;322;g8ca872f352_0_174"/>
          <p:cNvSpPr txBox="1"/>
          <p:nvPr>
            <p:ph idx="1" type="body"/>
          </p:nvPr>
        </p:nvSpPr>
        <p:spPr>
          <a:xfrm>
            <a:off x="838200" y="1825625"/>
            <a:ext cx="2937300" cy="35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“I think the 3.8 is pretty good, </a:t>
            </a:r>
            <a:r>
              <a:rPr lang="en-US"/>
              <a:t>because</a:t>
            </a:r>
            <a:r>
              <a:rPr lang="en-US"/>
              <a:t> what does this have to offer over </a:t>
            </a:r>
            <a:r>
              <a:rPr lang="en-US"/>
              <a:t>something</a:t>
            </a:r>
            <a:r>
              <a:rPr lang="en-US"/>
              <a:t> like Netflixs </a:t>
            </a:r>
            <a:r>
              <a:rPr lang="en-US"/>
              <a:t>Database</a:t>
            </a:r>
            <a:r>
              <a:rPr lang="en-US"/>
              <a:t>?”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-Beatrice</a:t>
            </a:r>
            <a:endParaRPr/>
          </a:p>
        </p:txBody>
      </p:sp>
      <p:pic>
        <p:nvPicPr>
          <p:cNvPr id="323" name="Google Shape;323;g8ca872f352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200" y="1496200"/>
            <a:ext cx="5678075" cy="41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8ca872f352_0_174"/>
          <p:cNvSpPr txBox="1"/>
          <p:nvPr/>
        </p:nvSpPr>
        <p:spPr>
          <a:xfrm>
            <a:off x="5352575" y="5700825"/>
            <a:ext cx="5567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Note: this is an accurate recreating of a </a:t>
            </a:r>
            <a:r>
              <a:rPr lang="en-US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College</a:t>
            </a:r>
            <a:r>
              <a:rPr lang="en-US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student (Logan’s friend) interacting with the programv</a:t>
            </a:r>
            <a:endParaRPr sz="16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ca872f352_0_1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do to With Beatrice’s Feedback?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8ca872f352_0_179"/>
          <p:cNvSpPr txBox="1"/>
          <p:nvPr>
            <p:ph idx="1" type="body"/>
          </p:nvPr>
        </p:nvSpPr>
        <p:spPr>
          <a:xfrm>
            <a:off x="838200" y="1801725"/>
            <a:ext cx="4012500" cy="302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After More of a conversation we </a:t>
            </a:r>
            <a:r>
              <a:rPr lang="en-US"/>
              <a:t>realized</a:t>
            </a:r>
            <a:r>
              <a:rPr lang="en-US"/>
              <a:t> she did not even come </a:t>
            </a:r>
            <a:r>
              <a:rPr lang="en-US"/>
              <a:t>across</a:t>
            </a:r>
            <a:r>
              <a:rPr lang="en-US"/>
              <a:t> the map. So we </a:t>
            </a:r>
            <a:r>
              <a:rPr lang="en-US"/>
              <a:t>labeled</a:t>
            </a:r>
            <a:r>
              <a:rPr lang="en-US"/>
              <a:t> the map button to pique </a:t>
            </a:r>
            <a:r>
              <a:rPr lang="en-US"/>
              <a:t>someone's</a:t>
            </a:r>
            <a:r>
              <a:rPr lang="en-US"/>
              <a:t> </a:t>
            </a:r>
            <a:r>
              <a:rPr lang="en-US"/>
              <a:t>curiosity</a:t>
            </a:r>
            <a:endParaRPr/>
          </a:p>
        </p:txBody>
      </p:sp>
      <p:pic>
        <p:nvPicPr>
          <p:cNvPr id="331" name="Google Shape;331;g8ca872f352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198400"/>
            <a:ext cx="4823176" cy="31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ca872f352_0_1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 take a Look at the Parents </a:t>
            </a:r>
            <a:endParaRPr/>
          </a:p>
        </p:txBody>
      </p:sp>
      <p:sp>
        <p:nvSpPr>
          <p:cNvPr id="337" name="Google Shape;337;g8ca872f352_0_185"/>
          <p:cNvSpPr txBox="1"/>
          <p:nvPr>
            <p:ph idx="1" type="body"/>
          </p:nvPr>
        </p:nvSpPr>
        <p:spPr>
          <a:xfrm>
            <a:off x="838200" y="1825625"/>
            <a:ext cx="3893100" cy="35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“I gave it 4.2 because We couldn’t  add more </a:t>
            </a:r>
            <a:r>
              <a:rPr lang="en-US"/>
              <a:t>than</a:t>
            </a:r>
            <a:r>
              <a:rPr lang="en-US"/>
              <a:t> one favorite? I was just </a:t>
            </a:r>
            <a:r>
              <a:rPr lang="en-US"/>
              <a:t>repeatedly</a:t>
            </a:r>
            <a:r>
              <a:rPr lang="en-US"/>
              <a:t> clicking trying to add another favorite movie and nothing </a:t>
            </a:r>
            <a:r>
              <a:rPr lang="en-US"/>
              <a:t>happened</a:t>
            </a:r>
            <a:r>
              <a:rPr lang="en-US"/>
              <a:t>” - Rosella </a:t>
            </a:r>
            <a:endParaRPr/>
          </a:p>
        </p:txBody>
      </p:sp>
      <p:pic>
        <p:nvPicPr>
          <p:cNvPr id="338" name="Google Shape;338;g8ca872f352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075" y="1690825"/>
            <a:ext cx="3408027" cy="45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ca872f352_0_1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hat did we do to With Rosella’s Feedback?</a:t>
            </a:r>
            <a:endParaRPr/>
          </a:p>
        </p:txBody>
      </p:sp>
      <p:sp>
        <p:nvSpPr>
          <p:cNvPr id="344" name="Google Shape;344;g8ca872f352_0_190"/>
          <p:cNvSpPr txBox="1"/>
          <p:nvPr>
            <p:ph idx="1" type="body"/>
          </p:nvPr>
        </p:nvSpPr>
        <p:spPr>
          <a:xfrm>
            <a:off x="838200" y="1825625"/>
            <a:ext cx="3224100" cy="266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We added a few </a:t>
            </a:r>
            <a:r>
              <a:rPr lang="en-US"/>
              <a:t>instruction</a:t>
            </a:r>
            <a:r>
              <a:rPr lang="en-US"/>
              <a:t> buttons (this was also very important to the old people) </a:t>
            </a:r>
            <a:endParaRPr/>
          </a:p>
        </p:txBody>
      </p:sp>
      <p:pic>
        <p:nvPicPr>
          <p:cNvPr id="345" name="Google Shape;345;g8ca872f352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850" y="1825625"/>
            <a:ext cx="7824898" cy="39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ca872f352_0_1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 take a Look at the GrandParents</a:t>
            </a:r>
            <a:endParaRPr/>
          </a:p>
        </p:txBody>
      </p:sp>
      <p:sp>
        <p:nvSpPr>
          <p:cNvPr id="351" name="Google Shape;351;g8ca872f352_0_196"/>
          <p:cNvSpPr txBox="1"/>
          <p:nvPr>
            <p:ph idx="1" type="body"/>
          </p:nvPr>
        </p:nvSpPr>
        <p:spPr>
          <a:xfrm>
            <a:off x="742600" y="1617750"/>
            <a:ext cx="5257800" cy="362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“I gave it a 3.1 </a:t>
            </a:r>
            <a:r>
              <a:rPr lang="en-US"/>
              <a:t>because</a:t>
            </a:r>
            <a:r>
              <a:rPr lang="en-US"/>
              <a:t> I Liked the shapes and the buttons, but for the life of Me I could not figure out what to do and also the text was kinda small”-Cindy</a:t>
            </a:r>
            <a:endParaRPr/>
          </a:p>
        </p:txBody>
      </p:sp>
      <p:pic>
        <p:nvPicPr>
          <p:cNvPr id="352" name="Google Shape;352;g8ca872f352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200" y="1475775"/>
            <a:ext cx="3601759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ca872f352_0_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do to With Cindy’s Feedback?</a:t>
            </a:r>
            <a:endParaRPr/>
          </a:p>
        </p:txBody>
      </p:sp>
      <p:sp>
        <p:nvSpPr>
          <p:cNvPr id="358" name="Google Shape;358;g8ca872f352_0_202"/>
          <p:cNvSpPr txBox="1"/>
          <p:nvPr>
            <p:ph idx="1" type="body"/>
          </p:nvPr>
        </p:nvSpPr>
        <p:spPr>
          <a:xfrm>
            <a:off x="838200" y="1825625"/>
            <a:ext cx="4179900" cy="39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add instructions </a:t>
            </a:r>
            <a:r>
              <a:rPr lang="en-US"/>
              <a:t>everywhere</a:t>
            </a:r>
            <a:r>
              <a:rPr lang="en-US"/>
              <a:t>. Every Screen has some sort of instructions or </a:t>
            </a:r>
            <a:r>
              <a:rPr lang="en-US"/>
              <a:t>explanation</a:t>
            </a:r>
            <a:r>
              <a:rPr lang="en-US"/>
              <a:t> on what the page is.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We also increased the text size every location possible</a:t>
            </a:r>
            <a:endParaRPr/>
          </a:p>
        </p:txBody>
      </p:sp>
      <p:pic>
        <p:nvPicPr>
          <p:cNvPr id="359" name="Google Shape;359;g8ca872f352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650" y="1460900"/>
            <a:ext cx="4817802" cy="24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8ca872f352_0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096" y="1460900"/>
            <a:ext cx="1943565" cy="332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8ca872f352_0_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214" y="4062225"/>
            <a:ext cx="4470674" cy="225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ca872f352_0_2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Let's take a Look at the cats</a:t>
            </a:r>
            <a:endParaRPr/>
          </a:p>
        </p:txBody>
      </p:sp>
      <p:sp>
        <p:nvSpPr>
          <p:cNvPr id="367" name="Google Shape;367;g8ca872f352_0_211"/>
          <p:cNvSpPr txBox="1"/>
          <p:nvPr>
            <p:ph idx="1" type="body"/>
          </p:nvPr>
        </p:nvSpPr>
        <p:spPr>
          <a:xfrm>
            <a:off x="838200" y="2207950"/>
            <a:ext cx="3646800" cy="335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“This Program is biased </a:t>
            </a:r>
            <a:r>
              <a:rPr lang="en-US"/>
              <a:t>against</a:t>
            </a:r>
            <a:r>
              <a:rPr lang="en-US"/>
              <a:t> things without fingers! Wait,how I am speaking? Anyway, I say .6 stars!” - Gracie</a:t>
            </a:r>
            <a:endParaRPr/>
          </a:p>
        </p:txBody>
      </p:sp>
      <p:pic>
        <p:nvPicPr>
          <p:cNvPr id="368" name="Google Shape;368;g8ca872f352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725" y="1690825"/>
            <a:ext cx="3646783" cy="486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ca872f352_0_2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do to With Gracie's Feedback?</a:t>
            </a:r>
            <a:endParaRPr/>
          </a:p>
        </p:txBody>
      </p:sp>
      <p:sp>
        <p:nvSpPr>
          <p:cNvPr id="374" name="Google Shape;374;g8ca872f352_0_217"/>
          <p:cNvSpPr txBox="1"/>
          <p:nvPr>
            <p:ph idx="1" type="body"/>
          </p:nvPr>
        </p:nvSpPr>
        <p:spPr>
          <a:xfrm>
            <a:off x="838200" y="1825625"/>
            <a:ext cx="3224100" cy="3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We </a:t>
            </a:r>
            <a:r>
              <a:rPr lang="en-US"/>
              <a:t>decided</a:t>
            </a:r>
            <a:r>
              <a:rPr lang="en-US"/>
              <a:t> that things </a:t>
            </a:r>
            <a:r>
              <a:rPr lang="en-US"/>
              <a:t>without</a:t>
            </a:r>
            <a:r>
              <a:rPr lang="en-US"/>
              <a:t> fingers are not really our </a:t>
            </a:r>
            <a:r>
              <a:rPr lang="en-US"/>
              <a:t>demographic. So, we didn’t change anything based on her feedback </a:t>
            </a:r>
            <a:r>
              <a:rPr lang="en-US"/>
              <a:t> </a:t>
            </a:r>
            <a:endParaRPr/>
          </a:p>
        </p:txBody>
      </p:sp>
      <p:pic>
        <p:nvPicPr>
          <p:cNvPr id="375" name="Google Shape;375;g8ca872f352_0_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625" y="1619763"/>
            <a:ext cx="3742500" cy="35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8ca872f352_0_217"/>
          <p:cNvSpPr txBox="1"/>
          <p:nvPr/>
        </p:nvSpPr>
        <p:spPr>
          <a:xfrm>
            <a:off x="5878275" y="5615425"/>
            <a:ext cx="49224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Fingers for the win!</a:t>
            </a:r>
            <a:endParaRPr b="1" sz="31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ca872f352_0_2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Usefulness</a:t>
            </a:r>
            <a:r>
              <a:rPr lang="en-US"/>
              <a:t> of this application</a:t>
            </a:r>
            <a:endParaRPr/>
          </a:p>
        </p:txBody>
      </p:sp>
      <p:sp>
        <p:nvSpPr>
          <p:cNvPr id="382" name="Google Shape;382;g8ca872f352_0_253"/>
          <p:cNvSpPr txBox="1"/>
          <p:nvPr>
            <p:ph idx="1" type="body"/>
          </p:nvPr>
        </p:nvSpPr>
        <p:spPr>
          <a:xfrm>
            <a:off x="838200" y="1825625"/>
            <a:ext cx="10515600" cy="276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200"/>
              <a:t>Before we began the beta testing, we thought it did everything we had hoped for. It would </a:t>
            </a:r>
            <a:r>
              <a:rPr lang="en-US" sz="2200"/>
              <a:t>recommend</a:t>
            </a:r>
            <a:r>
              <a:rPr lang="en-US" sz="2200"/>
              <a:t> the Movies based on our liked and </a:t>
            </a:r>
            <a:r>
              <a:rPr lang="en-US" sz="2200"/>
              <a:t>favorited</a:t>
            </a:r>
            <a:r>
              <a:rPr lang="en-US" sz="2200"/>
              <a:t> movies and actors and provided us with an </a:t>
            </a:r>
            <a:r>
              <a:rPr lang="en-US" sz="2200"/>
              <a:t>interesting</a:t>
            </a:r>
            <a:r>
              <a:rPr lang="en-US" sz="2200"/>
              <a:t> map of the </a:t>
            </a:r>
            <a:r>
              <a:rPr lang="en-US" sz="2200"/>
              <a:t>birthplace</a:t>
            </a:r>
            <a:r>
              <a:rPr lang="en-US" sz="2200"/>
              <a:t> of the actors. However, the beta testers proved very </a:t>
            </a:r>
            <a:r>
              <a:rPr lang="en-US" sz="2200"/>
              <a:t>useful</a:t>
            </a:r>
            <a:r>
              <a:rPr lang="en-US" sz="2200"/>
              <a:t>. They were able to test how a </a:t>
            </a:r>
            <a:r>
              <a:rPr lang="en-US" sz="2200"/>
              <a:t>realistic</a:t>
            </a:r>
            <a:r>
              <a:rPr lang="en-US" sz="2200"/>
              <a:t> person would interact with the program. This allowed us to </a:t>
            </a:r>
            <a:r>
              <a:rPr lang="en-US" sz="2200"/>
              <a:t>flesh</a:t>
            </a:r>
            <a:r>
              <a:rPr lang="en-US" sz="2200"/>
              <a:t> out many more user bugs.   </a:t>
            </a:r>
            <a:endParaRPr sz="2200"/>
          </a:p>
        </p:txBody>
      </p:sp>
      <p:sp>
        <p:nvSpPr>
          <p:cNvPr id="383" name="Google Shape;383;g8ca872f352_0_253"/>
          <p:cNvSpPr txBox="1"/>
          <p:nvPr/>
        </p:nvSpPr>
        <p:spPr>
          <a:xfrm>
            <a:off x="645200" y="4722825"/>
            <a:ext cx="10515600" cy="18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Source Code Pro"/>
                <a:ea typeface="Source Code Pro"/>
                <a:cs typeface="Source Code Pro"/>
                <a:sym typeface="Source Code Pro"/>
              </a:rPr>
              <a:t>We wanted to make a </a:t>
            </a:r>
            <a:r>
              <a:rPr lang="en-US" sz="2200">
                <a:latin typeface="Source Code Pro"/>
                <a:ea typeface="Source Code Pro"/>
                <a:cs typeface="Source Code Pro"/>
                <a:sym typeface="Source Code Pro"/>
              </a:rPr>
              <a:t>database</a:t>
            </a:r>
            <a:r>
              <a:rPr lang="en-US" sz="2200">
                <a:latin typeface="Source Code Pro"/>
                <a:ea typeface="Source Code Pro"/>
                <a:cs typeface="Source Code Pro"/>
                <a:sym typeface="Source Code Pro"/>
              </a:rPr>
              <a:t> that a user could remove movies they never want to see again and also add movies to a liked list to promote similar movies. Upon inspection of the set it </a:t>
            </a:r>
            <a:r>
              <a:rPr lang="en-US" sz="2200">
                <a:latin typeface="Source Code Pro"/>
                <a:ea typeface="Source Code Pro"/>
                <a:cs typeface="Source Code Pro"/>
                <a:sym typeface="Source Code Pro"/>
              </a:rPr>
              <a:t>recommended</a:t>
            </a:r>
            <a:r>
              <a:rPr lang="en-US" sz="2200">
                <a:latin typeface="Source Code Pro"/>
                <a:ea typeface="Source Code Pro"/>
                <a:cs typeface="Source Code Pro"/>
                <a:sym typeface="Source Code Pro"/>
              </a:rPr>
              <a:t> a Movie for me I had not seen but would like to </a:t>
            </a:r>
            <a:endParaRPr sz="2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89" name="Google Shape;38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Lesson learned from this project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ca872f8d0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Description</a:t>
            </a:r>
            <a:endParaRPr/>
          </a:p>
        </p:txBody>
      </p:sp>
      <p:sp>
        <p:nvSpPr>
          <p:cNvPr id="87" name="Google Shape;87;g8ca872f8d0_0_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 Movie database management application</a:t>
            </a:r>
            <a:endParaRPr sz="2200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Handles movie, actor, and location info</a:t>
            </a:r>
            <a:endParaRPr sz="2200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Allows users to manage liked movies/actors, find recommendations, and additional peripheral info related to movies/actors</a:t>
            </a:r>
            <a:endParaRPr sz="2200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Included location info to see a map visual of where favorite actors are born</a:t>
            </a:r>
            <a:endParaRPr sz="27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ca872f352_0_2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Things that We have Learned </a:t>
            </a:r>
            <a:endParaRPr/>
          </a:p>
        </p:txBody>
      </p:sp>
      <p:sp>
        <p:nvSpPr>
          <p:cNvPr id="395" name="Google Shape;395;g8ca872f352_0_2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-"/>
            </a:pPr>
            <a:r>
              <a:rPr lang="en-US" sz="2900"/>
              <a:t>More Data/information is not always better</a:t>
            </a:r>
            <a:endParaRPr sz="2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900"/>
              <a:t>Populate the </a:t>
            </a:r>
            <a:r>
              <a:rPr lang="en-US" sz="2900"/>
              <a:t>database</a:t>
            </a:r>
            <a:r>
              <a:rPr lang="en-US" sz="2900"/>
              <a:t> </a:t>
            </a:r>
            <a:r>
              <a:rPr lang="en-US" sz="2900"/>
              <a:t>early</a:t>
            </a:r>
            <a:r>
              <a:rPr lang="en-US" sz="2900"/>
              <a:t> </a:t>
            </a:r>
            <a:endParaRPr sz="2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900"/>
              <a:t>GUI Frames Take </a:t>
            </a:r>
            <a:r>
              <a:rPr lang="en-US" sz="2900"/>
              <a:t>a lot</a:t>
            </a:r>
            <a:r>
              <a:rPr lang="en-US" sz="2900"/>
              <a:t> of minor adjustments </a:t>
            </a:r>
            <a:endParaRPr sz="2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900"/>
              <a:t>Clean data is very important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-US" sz="2900"/>
              <a:t>Sometimes the data sets are just too large to process</a:t>
            </a:r>
            <a:endParaRPr sz="2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ca872f352_0_2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much Data? </a:t>
            </a:r>
            <a:endParaRPr/>
          </a:p>
        </p:txBody>
      </p:sp>
      <p:sp>
        <p:nvSpPr>
          <p:cNvPr id="401" name="Google Shape;401;g8ca872f352_0_229"/>
          <p:cNvSpPr txBox="1"/>
          <p:nvPr>
            <p:ph idx="1" type="body"/>
          </p:nvPr>
        </p:nvSpPr>
        <p:spPr>
          <a:xfrm>
            <a:off x="838200" y="1825625"/>
            <a:ext cx="3702000" cy="32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We Started with so many </a:t>
            </a:r>
            <a:r>
              <a:rPr lang="en-US"/>
              <a:t>attributes</a:t>
            </a:r>
            <a:r>
              <a:rPr lang="en-US"/>
              <a:t> for each </a:t>
            </a:r>
            <a:r>
              <a:rPr lang="en-US"/>
              <a:t>entity</a:t>
            </a:r>
            <a:r>
              <a:rPr lang="en-US"/>
              <a:t> in the </a:t>
            </a:r>
            <a:r>
              <a:rPr lang="en-US"/>
              <a:t>beginning</a:t>
            </a:r>
            <a:r>
              <a:rPr lang="en-US"/>
              <a:t>. In the end we </a:t>
            </a:r>
            <a:r>
              <a:rPr lang="en-US"/>
              <a:t>realized</a:t>
            </a:r>
            <a:r>
              <a:rPr lang="en-US"/>
              <a:t> </a:t>
            </a:r>
            <a:r>
              <a:rPr lang="en-US"/>
              <a:t>a lot</a:t>
            </a:r>
            <a:r>
              <a:rPr lang="en-US"/>
              <a:t> of them </a:t>
            </a:r>
            <a:r>
              <a:rPr lang="en-US"/>
              <a:t>were</a:t>
            </a:r>
            <a:r>
              <a:rPr lang="en-US"/>
              <a:t> pointless and we ended </a:t>
            </a:r>
            <a:r>
              <a:rPr lang="en-US"/>
              <a:t>up</a:t>
            </a:r>
            <a:r>
              <a:rPr lang="en-US"/>
              <a:t> being removed </a:t>
            </a:r>
            <a:endParaRPr/>
          </a:p>
        </p:txBody>
      </p:sp>
      <p:pic>
        <p:nvPicPr>
          <p:cNvPr id="402" name="Google Shape;402;g8ca872f352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275" y="836350"/>
            <a:ext cx="6838449" cy="44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ca872f352_0_2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late to Populate? </a:t>
            </a:r>
            <a:endParaRPr/>
          </a:p>
        </p:txBody>
      </p:sp>
      <p:sp>
        <p:nvSpPr>
          <p:cNvPr id="408" name="Google Shape;408;g8ca872f352_0_235"/>
          <p:cNvSpPr txBox="1"/>
          <p:nvPr>
            <p:ph idx="1" type="body"/>
          </p:nvPr>
        </p:nvSpPr>
        <p:spPr>
          <a:xfrm>
            <a:off x="838200" y="1825625"/>
            <a:ext cx="4132200" cy="261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We waited to </a:t>
            </a:r>
            <a:r>
              <a:rPr lang="en-US"/>
              <a:t>populate</a:t>
            </a:r>
            <a:r>
              <a:rPr lang="en-US"/>
              <a:t> the </a:t>
            </a:r>
            <a:r>
              <a:rPr lang="en-US"/>
              <a:t>database</a:t>
            </a:r>
            <a:r>
              <a:rPr lang="en-US"/>
              <a:t> until after we had completed many other aspects and the </a:t>
            </a:r>
            <a:r>
              <a:rPr lang="en-US"/>
              <a:t>actual</a:t>
            </a:r>
            <a:r>
              <a:rPr lang="en-US"/>
              <a:t> population/cleaning processes take time  </a:t>
            </a:r>
            <a:endParaRPr/>
          </a:p>
        </p:txBody>
      </p:sp>
      <p:pic>
        <p:nvPicPr>
          <p:cNvPr id="409" name="Google Shape;409;g8ca872f352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174150"/>
            <a:ext cx="4862376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ca872f352_0_2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long and too messy</a:t>
            </a:r>
            <a:endParaRPr/>
          </a:p>
        </p:txBody>
      </p:sp>
      <p:sp>
        <p:nvSpPr>
          <p:cNvPr id="415" name="Google Shape;415;g8ca872f352_0_240"/>
          <p:cNvSpPr txBox="1"/>
          <p:nvPr>
            <p:ph idx="1" type="body"/>
          </p:nvPr>
        </p:nvSpPr>
        <p:spPr>
          <a:xfrm>
            <a:off x="838200" y="1825625"/>
            <a:ext cx="3176400" cy="39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The GUI aspect need so much little detail like </a:t>
            </a:r>
            <a:r>
              <a:rPr lang="en-US"/>
              <a:t>Moving</a:t>
            </a:r>
            <a:r>
              <a:rPr lang="en-US"/>
              <a:t> things by </a:t>
            </a:r>
            <a:r>
              <a:rPr lang="en-US"/>
              <a:t>pixels</a:t>
            </a:r>
            <a:r>
              <a:rPr lang="en-US"/>
              <a:t> and it was just </a:t>
            </a:r>
            <a:r>
              <a:rPr lang="en-US"/>
              <a:t>very</a:t>
            </a:r>
            <a:r>
              <a:rPr lang="en-US"/>
              <a:t> time </a:t>
            </a:r>
            <a:r>
              <a:rPr lang="en-US"/>
              <a:t>consuming.</a:t>
            </a:r>
            <a:endParaRPr/>
          </a:p>
        </p:txBody>
      </p:sp>
      <p:pic>
        <p:nvPicPr>
          <p:cNvPr id="416" name="Google Shape;416;g8ca872f352_0_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300" y="1825625"/>
            <a:ext cx="70485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a872f352_0_2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Should have </a:t>
            </a:r>
            <a:r>
              <a:rPr lang="en-US" sz="5500"/>
              <a:t>listened</a:t>
            </a:r>
            <a:r>
              <a:rPr lang="en-US" sz="5500"/>
              <a:t> about the number of data sets</a:t>
            </a:r>
            <a:endParaRPr sz="5500"/>
          </a:p>
        </p:txBody>
      </p:sp>
      <p:sp>
        <p:nvSpPr>
          <p:cNvPr id="422" name="Google Shape;422;g8ca872f352_0_246"/>
          <p:cNvSpPr txBox="1"/>
          <p:nvPr>
            <p:ph idx="1" type="body"/>
          </p:nvPr>
        </p:nvSpPr>
        <p:spPr>
          <a:xfrm>
            <a:off x="838200" y="2120950"/>
            <a:ext cx="4251600" cy="42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chose to combine two data sets and that turned out to be nearly </a:t>
            </a:r>
            <a:r>
              <a:rPr lang="en-US"/>
              <a:t>impossible</a:t>
            </a:r>
            <a:r>
              <a:rPr lang="en-US"/>
              <a:t> with the time restriction.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We had to import other datasets just to merge these two together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g8ca872f352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300" y="2015776"/>
            <a:ext cx="5602700" cy="35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ca872f8d0_1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Each OF US WOULD LIKE TO NOTE/LIKE </a:t>
            </a:r>
            <a:endParaRPr/>
          </a:p>
        </p:txBody>
      </p:sp>
      <p:sp>
        <p:nvSpPr>
          <p:cNvPr id="429" name="Google Shape;429;g8ca872f8d0_1_8"/>
          <p:cNvSpPr txBox="1"/>
          <p:nvPr>
            <p:ph idx="1" type="body"/>
          </p:nvPr>
        </p:nvSpPr>
        <p:spPr>
          <a:xfrm>
            <a:off x="838200" y="2413450"/>
            <a:ext cx="2769900" cy="37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-US" sz="1700"/>
              <a:t>Every time you run the app it new </a:t>
            </a:r>
            <a:r>
              <a:rPr lang="en-US" sz="1700"/>
              <a:t>because</a:t>
            </a:r>
            <a:r>
              <a:rPr lang="en-US" sz="1700"/>
              <a:t> the colors and shapes are random</a:t>
            </a:r>
            <a:endParaRPr sz="17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700"/>
              <a:t>The map is just something extra is cool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I enjoy movies so this is something that i will </a:t>
            </a:r>
            <a:r>
              <a:rPr lang="en-US" sz="1700"/>
              <a:t>probably</a:t>
            </a:r>
            <a:r>
              <a:rPr lang="en-US" sz="1700"/>
              <a:t> use</a:t>
            </a:r>
            <a:endParaRPr sz="1700"/>
          </a:p>
        </p:txBody>
      </p:sp>
      <p:sp>
        <p:nvSpPr>
          <p:cNvPr id="430" name="Google Shape;430;g8ca872f8d0_1_8"/>
          <p:cNvSpPr txBox="1"/>
          <p:nvPr/>
        </p:nvSpPr>
        <p:spPr>
          <a:xfrm>
            <a:off x="884125" y="1553200"/>
            <a:ext cx="27480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Source Code Pro"/>
                <a:ea typeface="Source Code Pro"/>
                <a:cs typeface="Source Code Pro"/>
                <a:sym typeface="Source Code Pro"/>
              </a:rPr>
              <a:t>Logan</a:t>
            </a:r>
            <a:endParaRPr sz="3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1" name="Google Shape;431;g8ca872f8d0_1_8"/>
          <p:cNvSpPr txBox="1"/>
          <p:nvPr/>
        </p:nvSpPr>
        <p:spPr>
          <a:xfrm>
            <a:off x="4157800" y="1624900"/>
            <a:ext cx="317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Source Code Pro"/>
                <a:ea typeface="Source Code Pro"/>
                <a:cs typeface="Source Code Pro"/>
                <a:sym typeface="Source Code Pro"/>
              </a:rPr>
              <a:t>Allen</a:t>
            </a:r>
            <a:endParaRPr sz="3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2" name="Google Shape;432;g8ca872f8d0_1_8"/>
          <p:cNvSpPr txBox="1"/>
          <p:nvPr/>
        </p:nvSpPr>
        <p:spPr>
          <a:xfrm>
            <a:off x="7861600" y="1690825"/>
            <a:ext cx="317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Source Code Pro"/>
                <a:ea typeface="Source Code Pro"/>
                <a:cs typeface="Source Code Pro"/>
                <a:sym typeface="Source Code Pro"/>
              </a:rPr>
              <a:t>Joel</a:t>
            </a:r>
            <a:endParaRPr sz="3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3" name="Google Shape;433;g8ca872f8d0_1_8"/>
          <p:cNvSpPr txBox="1"/>
          <p:nvPr/>
        </p:nvSpPr>
        <p:spPr>
          <a:xfrm>
            <a:off x="3990550" y="2413450"/>
            <a:ext cx="27699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Newfound appreciation of the speed of search engines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Learning interaction of Java front end to MySQL back end was very insightful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4" name="Google Shape;434;g8ca872f8d0_1_8"/>
          <p:cNvSpPr txBox="1"/>
          <p:nvPr/>
        </p:nvSpPr>
        <p:spPr>
          <a:xfrm>
            <a:off x="7359800" y="2509025"/>
            <a:ext cx="3178200" cy="3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Funky UI is fun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Map feature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Connecting relatively separate datasets is difficult, but useful for the end user in the long run (house multiple domains of info in one place)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93" name="Google Shape;9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Description of the general architecture. Please feel free to use any diagram, pictures.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Dataset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Describe the database (#tables, #records (max), any interesting highlights of these tables….)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Point to the demonstration of prototype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ca872f8d0_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ARCHITECTURE</a:t>
            </a:r>
            <a:endParaRPr/>
          </a:p>
        </p:txBody>
      </p:sp>
      <p:sp>
        <p:nvSpPr>
          <p:cNvPr id="99" name="Google Shape;99;g8ca872f8d0_0_13"/>
          <p:cNvSpPr/>
          <p:nvPr/>
        </p:nvSpPr>
        <p:spPr>
          <a:xfrm>
            <a:off x="1435000" y="2852350"/>
            <a:ext cx="1538400" cy="20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User-facing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Swing Stand-Alone</a:t>
            </a:r>
            <a:endParaRPr/>
          </a:p>
        </p:txBody>
      </p:sp>
      <p:sp>
        <p:nvSpPr>
          <p:cNvPr id="100" name="Google Shape;100;g8ca872f8d0_0_13"/>
          <p:cNvSpPr/>
          <p:nvPr/>
        </p:nvSpPr>
        <p:spPr>
          <a:xfrm>
            <a:off x="8943381" y="2930428"/>
            <a:ext cx="886200" cy="135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CSV</a:t>
            </a:r>
            <a:endParaRPr/>
          </a:p>
        </p:txBody>
      </p:sp>
      <p:sp>
        <p:nvSpPr>
          <p:cNvPr id="101" name="Google Shape;101;g8ca872f8d0_0_13"/>
          <p:cNvSpPr/>
          <p:nvPr/>
        </p:nvSpPr>
        <p:spPr>
          <a:xfrm>
            <a:off x="9119743" y="3137548"/>
            <a:ext cx="886200" cy="135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CSV</a:t>
            </a:r>
            <a:endParaRPr/>
          </a:p>
        </p:txBody>
      </p:sp>
      <p:sp>
        <p:nvSpPr>
          <p:cNvPr id="102" name="Google Shape;102;g8ca872f8d0_0_13"/>
          <p:cNvSpPr/>
          <p:nvPr/>
        </p:nvSpPr>
        <p:spPr>
          <a:xfrm>
            <a:off x="9296104" y="3344668"/>
            <a:ext cx="886200" cy="135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CSV</a:t>
            </a:r>
            <a:endParaRPr/>
          </a:p>
        </p:txBody>
      </p:sp>
      <p:sp>
        <p:nvSpPr>
          <p:cNvPr id="103" name="Google Shape;103;g8ca872f8d0_0_13"/>
          <p:cNvSpPr/>
          <p:nvPr/>
        </p:nvSpPr>
        <p:spPr>
          <a:xfrm>
            <a:off x="6834508" y="3041802"/>
            <a:ext cx="1130843" cy="144773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</a:t>
            </a:r>
            <a:endParaRPr/>
          </a:p>
        </p:txBody>
      </p:sp>
      <p:cxnSp>
        <p:nvCxnSpPr>
          <p:cNvPr id="104" name="Google Shape;104;g8ca872f8d0_0_13"/>
          <p:cNvCxnSpPr>
            <a:stCxn id="100" idx="1"/>
            <a:endCxn id="103" idx="4"/>
          </p:cNvCxnSpPr>
          <p:nvPr/>
        </p:nvCxnSpPr>
        <p:spPr>
          <a:xfrm flipH="1">
            <a:off x="7965381" y="3606478"/>
            <a:ext cx="978000" cy="1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g8ca872f8d0_0_13"/>
          <p:cNvCxnSpPr/>
          <p:nvPr/>
        </p:nvCxnSpPr>
        <p:spPr>
          <a:xfrm flipH="1">
            <a:off x="8141743" y="3813541"/>
            <a:ext cx="978000" cy="1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g8ca872f8d0_0_13"/>
          <p:cNvCxnSpPr/>
          <p:nvPr/>
        </p:nvCxnSpPr>
        <p:spPr>
          <a:xfrm flipH="1">
            <a:off x="8318104" y="4020661"/>
            <a:ext cx="978000" cy="1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g8ca872f8d0_0_13"/>
          <p:cNvSpPr/>
          <p:nvPr/>
        </p:nvSpPr>
        <p:spPr>
          <a:xfrm rot="5400000">
            <a:off x="4666207" y="3290424"/>
            <a:ext cx="526430" cy="1619858"/>
          </a:xfrm>
          <a:prstGeom prst="flowChartCollat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8ca872f8d0_0_13"/>
          <p:cNvSpPr txBox="1"/>
          <p:nvPr/>
        </p:nvSpPr>
        <p:spPr>
          <a:xfrm>
            <a:off x="4373027" y="3447820"/>
            <a:ext cx="1130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  JDBC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9" name="Google Shape;109;g8ca872f8d0_0_13"/>
          <p:cNvCxnSpPr>
            <a:endCxn id="99" idx="3"/>
          </p:cNvCxnSpPr>
          <p:nvPr/>
        </p:nvCxnSpPr>
        <p:spPr>
          <a:xfrm rot="10800000">
            <a:off x="2973400" y="3893200"/>
            <a:ext cx="1146300" cy="2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g8ca872f8d0_0_13"/>
          <p:cNvCxnSpPr>
            <a:endCxn id="103" idx="2"/>
          </p:cNvCxnSpPr>
          <p:nvPr/>
        </p:nvCxnSpPr>
        <p:spPr>
          <a:xfrm flipH="1" rot="10800000">
            <a:off x="5739208" y="3765669"/>
            <a:ext cx="10953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ca872f5c7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</a:t>
            </a:r>
            <a:endParaRPr/>
          </a:p>
        </p:txBody>
      </p:sp>
      <p:sp>
        <p:nvSpPr>
          <p:cNvPr id="116" name="Google Shape;116;g8ca872f5c7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All acquired from Kaggle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All in CSV form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21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IMDB Movies - contains information about movies that appear on IMDB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IMDB Names - contains information about cast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IMDB Ratings - contains information about movie ratings by gender and age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World Cities - contains geographical information about all cities in the world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ca872f5c7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 -By the numbers</a:t>
            </a:r>
            <a:endParaRPr/>
          </a:p>
        </p:txBody>
      </p:sp>
      <p:sp>
        <p:nvSpPr>
          <p:cNvPr id="122" name="Google Shape;122;g8ca872f5c7_0_5"/>
          <p:cNvSpPr txBox="1"/>
          <p:nvPr>
            <p:ph idx="1" type="body"/>
          </p:nvPr>
        </p:nvSpPr>
        <p:spPr>
          <a:xfrm>
            <a:off x="838200" y="16908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https://www.kaggle.com/stefanoleone992/imdb-extensive-dataset?select=IMDb+movies.csv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https://www.kaggle.com/max-mind/world-cities-database?select=worldcitiespop.csv</a:t>
            </a:r>
            <a:endParaRPr/>
          </a:p>
        </p:txBody>
      </p:sp>
      <p:graphicFrame>
        <p:nvGraphicFramePr>
          <p:cNvPr id="123" name="Google Shape;123;g8ca872f5c7_0_5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{0CC51195-0671-41AC-AFD1-9BFDAC8408C1}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Dataset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Number of columns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Number of rows</a:t>
                      </a:r>
                      <a:endParaRPr sz="2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IMDB Movies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22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81,273</a:t>
                      </a:r>
                      <a:endParaRPr sz="2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IMDB Names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20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175,715</a:t>
                      </a:r>
                      <a:endParaRPr sz="2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IMDB Ratings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49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81,273</a:t>
                      </a:r>
                      <a:endParaRPr sz="2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World Cities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7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2,375,760</a:t>
                      </a:r>
                      <a:endParaRPr sz="2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2014-12-02T12:30:03Z</dcterms:created>
  <dc:creator>Hien Nguyen</dc:creator>
</cp:coreProperties>
</file>